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9"/>
  </p:notesMasterIdLst>
  <p:sldIdLst>
    <p:sldId id="256" r:id="rId2"/>
    <p:sldId id="257" r:id="rId3"/>
    <p:sldId id="258" r:id="rId4"/>
    <p:sldId id="260" r:id="rId5"/>
    <p:sldId id="259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2" r:id="rId21"/>
    <p:sldId id="275" r:id="rId22"/>
    <p:sldId id="276" r:id="rId23"/>
    <p:sldId id="292" r:id="rId24"/>
    <p:sldId id="293" r:id="rId25"/>
    <p:sldId id="294" r:id="rId26"/>
    <p:sldId id="295" r:id="rId27"/>
    <p:sldId id="296" r:id="rId28"/>
    <p:sldId id="290" r:id="rId29"/>
    <p:sldId id="297" r:id="rId30"/>
    <p:sldId id="298" r:id="rId31"/>
    <p:sldId id="283" r:id="rId32"/>
    <p:sldId id="285" r:id="rId33"/>
    <p:sldId id="286" r:id="rId34"/>
    <p:sldId id="284" r:id="rId35"/>
    <p:sldId id="287" r:id="rId36"/>
    <p:sldId id="281" r:id="rId37"/>
    <p:sldId id="282" r:id="rId38"/>
    <p:sldId id="291" r:id="rId39"/>
    <p:sldId id="307" r:id="rId40"/>
    <p:sldId id="308" r:id="rId41"/>
    <p:sldId id="309" r:id="rId42"/>
    <p:sldId id="310" r:id="rId43"/>
    <p:sldId id="311" r:id="rId44"/>
    <p:sldId id="300" r:id="rId45"/>
    <p:sldId id="301" r:id="rId46"/>
    <p:sldId id="302" r:id="rId47"/>
    <p:sldId id="303" r:id="rId48"/>
    <p:sldId id="277" r:id="rId49"/>
    <p:sldId id="278" r:id="rId50"/>
    <p:sldId id="279" r:id="rId51"/>
    <p:sldId id="280" r:id="rId52"/>
    <p:sldId id="305" r:id="rId53"/>
    <p:sldId id="306" r:id="rId54"/>
    <p:sldId id="313" r:id="rId55"/>
    <p:sldId id="314" r:id="rId56"/>
    <p:sldId id="315" r:id="rId57"/>
    <p:sldId id="31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3B91E-704E-460B-B78D-B01A28FC31E7}">
          <p14:sldIdLst>
            <p14:sldId id="256"/>
            <p14:sldId id="257"/>
            <p14:sldId id="258"/>
            <p14:sldId id="260"/>
            <p14:sldId id="259"/>
            <p14:sldId id="266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ntitled Section" id="{AFD167E3-FD1F-4672-ACE9-1FCE5A54D9E6}">
          <p14:sldIdLst>
            <p14:sldId id="274"/>
            <p14:sldId id="312"/>
            <p14:sldId id="275"/>
            <p14:sldId id="276"/>
            <p14:sldId id="292"/>
            <p14:sldId id="293"/>
            <p14:sldId id="294"/>
            <p14:sldId id="295"/>
            <p14:sldId id="296"/>
            <p14:sldId id="290"/>
            <p14:sldId id="297"/>
            <p14:sldId id="298"/>
            <p14:sldId id="283"/>
            <p14:sldId id="285"/>
            <p14:sldId id="286"/>
            <p14:sldId id="284"/>
            <p14:sldId id="287"/>
            <p14:sldId id="281"/>
            <p14:sldId id="282"/>
            <p14:sldId id="291"/>
            <p14:sldId id="307"/>
            <p14:sldId id="308"/>
            <p14:sldId id="309"/>
            <p14:sldId id="310"/>
            <p14:sldId id="311"/>
            <p14:sldId id="300"/>
            <p14:sldId id="301"/>
            <p14:sldId id="302"/>
            <p14:sldId id="303"/>
            <p14:sldId id="277"/>
            <p14:sldId id="278"/>
            <p14:sldId id="279"/>
            <p14:sldId id="280"/>
            <p14:sldId id="305"/>
            <p14:sldId id="306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8455-E7EE-4E14-A309-0BE6D9C65988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53-E399-46A8-B840-976FFCFA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C6653-E399-46A8-B840-976FFCFAF4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0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7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5976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29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4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18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5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7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0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67FE-00E0-4D40-A650-D69091209C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22EC4-F94C-4E44-9BF5-B067E9F3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sripaadsrinivasan/indian-railways-dataset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D8BC-11A9-45FF-A535-6DCD402E3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048" y="1833282"/>
            <a:ext cx="8791575" cy="2241177"/>
          </a:xfrm>
        </p:spPr>
        <p:txBody>
          <a:bodyPr>
            <a:normAutofit/>
          </a:bodyPr>
          <a:lstStyle/>
          <a:p>
            <a:pPr algn="ctr"/>
            <a:r>
              <a:rPr lang="en-US" sz="7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on Indian railways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F69B8B-4BB3-4C62-8122-8A6F328CC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836" y="5253318"/>
            <a:ext cx="5477434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 AND INTRODUCTION TO PYTHON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 code :- CS244</a:t>
            </a:r>
          </a:p>
        </p:txBody>
      </p:sp>
    </p:spTree>
    <p:extLst>
      <p:ext uri="{BB962C8B-B14F-4D97-AF65-F5344CB8AC3E}">
        <p14:creationId xmlns:p14="http://schemas.microsoft.com/office/powerpoint/2010/main" val="88131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811C8-BEFA-447D-8376-72C9AB344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6735" r="26471" b="11440"/>
          <a:stretch/>
        </p:blipFill>
        <p:spPr>
          <a:xfrm>
            <a:off x="1299882" y="1272988"/>
            <a:ext cx="6678706" cy="4312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D3588-0B00-4BA0-A89F-6B8A0DFB4B07}"/>
              </a:ext>
            </a:extLst>
          </p:cNvPr>
          <p:cNvSpPr txBox="1"/>
          <p:nvPr/>
        </p:nvSpPr>
        <p:spPr>
          <a:xfrm>
            <a:off x="8552328" y="1757082"/>
            <a:ext cx="30748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Sorting the data by train number, day and arrival to get better insight on data.</a:t>
            </a:r>
          </a:p>
        </p:txBody>
      </p:sp>
    </p:spTree>
    <p:extLst>
      <p:ext uri="{BB962C8B-B14F-4D97-AF65-F5344CB8AC3E}">
        <p14:creationId xmlns:p14="http://schemas.microsoft.com/office/powerpoint/2010/main" val="250108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40521-BC62-4EDE-8128-EA010B1F4F3A}"/>
              </a:ext>
            </a:extLst>
          </p:cNvPr>
          <p:cNvSpPr txBox="1"/>
          <p:nvPr/>
        </p:nvSpPr>
        <p:spPr>
          <a:xfrm>
            <a:off x="1842246" y="321840"/>
            <a:ext cx="8269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OF “TRAINS” DATAFILE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300E0-708C-4B91-B8D4-5448A3E45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4" t="20262" r="20221" b="11373"/>
          <a:stretch/>
        </p:blipFill>
        <p:spPr>
          <a:xfrm>
            <a:off x="717178" y="1084728"/>
            <a:ext cx="7377952" cy="4688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30875-4A94-49AE-906E-5B86CE07B3E7}"/>
              </a:ext>
            </a:extLst>
          </p:cNvPr>
          <p:cNvSpPr txBox="1"/>
          <p:nvPr/>
        </p:nvSpPr>
        <p:spPr>
          <a:xfrm>
            <a:off x="8449236" y="1836875"/>
            <a:ext cx="32945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Opening the datafile using pandas in </a:t>
            </a:r>
            <a:r>
              <a:rPr lang="en-US" sz="3200" dirty="0" err="1"/>
              <a:t>jupyter</a:t>
            </a:r>
            <a:r>
              <a:rPr lang="en-US" sz="3200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236495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C842C-BFFA-493C-B27A-BBBDA4F32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23007" r="21030" b="11503"/>
          <a:stretch/>
        </p:blipFill>
        <p:spPr>
          <a:xfrm>
            <a:off x="788894" y="1183341"/>
            <a:ext cx="6956612" cy="4491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3CB0B3-FD15-40AD-9CD9-984FC17689BD}"/>
              </a:ext>
            </a:extLst>
          </p:cNvPr>
          <p:cNvSpPr/>
          <p:nvPr/>
        </p:nvSpPr>
        <p:spPr>
          <a:xfrm>
            <a:off x="7180729" y="1541929"/>
            <a:ext cx="493059" cy="37741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20726-B4C9-452F-B33C-043B7946299F}"/>
              </a:ext>
            </a:extLst>
          </p:cNvPr>
          <p:cNvSpPr txBox="1"/>
          <p:nvPr/>
        </p:nvSpPr>
        <p:spPr>
          <a:xfrm>
            <a:off x="8175811" y="1183341"/>
            <a:ext cx="381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Adding the new column named “total time” which was obtained by converting the “</a:t>
            </a:r>
            <a:r>
              <a:rPr lang="en-US" sz="2800" dirty="0" err="1"/>
              <a:t>duration_m</a:t>
            </a:r>
            <a:r>
              <a:rPr lang="en-US" sz="2800" dirty="0"/>
              <a:t>” in </a:t>
            </a:r>
            <a:r>
              <a:rPr lang="en-US" sz="2800" dirty="0" err="1"/>
              <a:t>hrs</a:t>
            </a:r>
            <a:r>
              <a:rPr lang="en-US" sz="2800" dirty="0"/>
              <a:t> and adding “</a:t>
            </a:r>
            <a:r>
              <a:rPr lang="en-US" sz="2800" dirty="0" err="1"/>
              <a:t>duration_h</a:t>
            </a:r>
            <a:r>
              <a:rPr lang="en-US" sz="2800" dirty="0"/>
              <a:t>” which gives total time of journey.</a:t>
            </a:r>
          </a:p>
        </p:txBody>
      </p:sp>
    </p:spTree>
    <p:extLst>
      <p:ext uri="{BB962C8B-B14F-4D97-AF65-F5344CB8AC3E}">
        <p14:creationId xmlns:p14="http://schemas.microsoft.com/office/powerpoint/2010/main" val="33928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03D9A-EEF4-4F3D-9C9B-7F19B7F3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7" t="22353" r="20294" b="12157"/>
          <a:stretch/>
        </p:blipFill>
        <p:spPr>
          <a:xfrm>
            <a:off x="851646" y="1004046"/>
            <a:ext cx="7637929" cy="4787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44207-6707-462A-8EC0-15565B0FA8E7}"/>
              </a:ext>
            </a:extLst>
          </p:cNvPr>
          <p:cNvSpPr txBox="1"/>
          <p:nvPr/>
        </p:nvSpPr>
        <p:spPr>
          <a:xfrm>
            <a:off x="9000565" y="1452282"/>
            <a:ext cx="27969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Removed the columns “</a:t>
            </a:r>
            <a:r>
              <a:rPr lang="en-US" sz="2800" dirty="0" err="1"/>
              <a:t>duration_m</a:t>
            </a:r>
            <a:r>
              <a:rPr lang="en-US" sz="2800" dirty="0"/>
              <a:t>” and “</a:t>
            </a:r>
            <a:r>
              <a:rPr lang="en-US" sz="2800" dirty="0" err="1"/>
              <a:t>duration_h</a:t>
            </a:r>
            <a:r>
              <a:rPr lang="en-US" sz="2800" dirty="0"/>
              <a:t>” from the dataset. </a:t>
            </a:r>
          </a:p>
        </p:txBody>
      </p:sp>
    </p:spTree>
    <p:extLst>
      <p:ext uri="{BB962C8B-B14F-4D97-AF65-F5344CB8AC3E}">
        <p14:creationId xmlns:p14="http://schemas.microsoft.com/office/powerpoint/2010/main" val="122325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613CA-C246-4400-8EB2-5DE9CE0A4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2" t="22092" r="19853" b="10458"/>
          <a:stretch/>
        </p:blipFill>
        <p:spPr>
          <a:xfrm>
            <a:off x="573741" y="914401"/>
            <a:ext cx="7422777" cy="5082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3C2C52-C7F4-4B7F-BDDA-654BEFD580AA}"/>
              </a:ext>
            </a:extLst>
          </p:cNvPr>
          <p:cNvSpPr txBox="1"/>
          <p:nvPr/>
        </p:nvSpPr>
        <p:spPr>
          <a:xfrm>
            <a:off x="8650942" y="1193737"/>
            <a:ext cx="2599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Dropping the rows in which some columns had the entry “</a:t>
            </a:r>
            <a:r>
              <a:rPr lang="en-US" sz="3200" dirty="0" err="1"/>
              <a:t>NaN</a:t>
            </a:r>
            <a:r>
              <a:rPr lang="en-US" sz="3200" dirty="0"/>
              <a:t>” which was incomplete data.</a:t>
            </a:r>
          </a:p>
        </p:txBody>
      </p:sp>
    </p:spTree>
    <p:extLst>
      <p:ext uri="{BB962C8B-B14F-4D97-AF65-F5344CB8AC3E}">
        <p14:creationId xmlns:p14="http://schemas.microsoft.com/office/powerpoint/2010/main" val="382486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8E77C-9393-4AE5-8BA8-86213F0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t="23137" r="20882" b="6275"/>
          <a:stretch/>
        </p:blipFill>
        <p:spPr>
          <a:xfrm>
            <a:off x="959222" y="1008529"/>
            <a:ext cx="7117977" cy="4840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F3DB2-B4A9-4AAE-8FE4-264C31003378}"/>
              </a:ext>
            </a:extLst>
          </p:cNvPr>
          <p:cNvSpPr txBox="1"/>
          <p:nvPr/>
        </p:nvSpPr>
        <p:spPr>
          <a:xfrm>
            <a:off x="8641976" y="2274838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Saving cleaned data to an excel file.</a:t>
            </a:r>
          </a:p>
        </p:txBody>
      </p:sp>
    </p:spTree>
    <p:extLst>
      <p:ext uri="{BB962C8B-B14F-4D97-AF65-F5344CB8AC3E}">
        <p14:creationId xmlns:p14="http://schemas.microsoft.com/office/powerpoint/2010/main" val="417039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509A9-A2F9-4485-9119-E0951B12D990}"/>
              </a:ext>
            </a:extLst>
          </p:cNvPr>
          <p:cNvSpPr txBox="1"/>
          <p:nvPr/>
        </p:nvSpPr>
        <p:spPr>
          <a:xfrm>
            <a:off x="2236693" y="376519"/>
            <a:ext cx="809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OF “STATIONS” DATAFILE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E83D-3E38-4049-9E72-5B59D2E28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5" t="21962" r="20000" b="32025"/>
          <a:stretch/>
        </p:blipFill>
        <p:spPr>
          <a:xfrm>
            <a:off x="887505" y="1631577"/>
            <a:ext cx="7727577" cy="3854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100D3-BAFE-49EB-A0E3-B628099158F1}"/>
              </a:ext>
            </a:extLst>
          </p:cNvPr>
          <p:cNvSpPr txBox="1"/>
          <p:nvPr/>
        </p:nvSpPr>
        <p:spPr>
          <a:xfrm>
            <a:off x="8689041" y="1836875"/>
            <a:ext cx="32945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Opening the datafile using pandas in </a:t>
            </a:r>
            <a:r>
              <a:rPr lang="en-US" sz="3200" dirty="0" err="1"/>
              <a:t>jupyter</a:t>
            </a:r>
            <a:r>
              <a:rPr lang="en-US" sz="3200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21134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AA0B4-EB73-4C2C-AEA4-DE5A3C760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t="40131" r="21250" b="21045"/>
          <a:stretch/>
        </p:blipFill>
        <p:spPr>
          <a:xfrm>
            <a:off x="699247" y="1326776"/>
            <a:ext cx="7664824" cy="4204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5E372-40D8-4295-B46C-A2379381DB4C}"/>
              </a:ext>
            </a:extLst>
          </p:cNvPr>
          <p:cNvSpPr txBox="1"/>
          <p:nvPr/>
        </p:nvSpPr>
        <p:spPr>
          <a:xfrm>
            <a:off x="8758518" y="1685365"/>
            <a:ext cx="30928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Removing the columns named “type”, “features”, “geometry”, “type.1”, “coordinates”, “type.2” and “properties” Which had </a:t>
            </a:r>
            <a:r>
              <a:rPr lang="en-US" sz="2400" dirty="0" err="1"/>
              <a:t>NaN</a:t>
            </a:r>
            <a:r>
              <a:rPr lang="en-US" sz="2400" dirty="0"/>
              <a:t> entries and were not required by further steps.</a:t>
            </a:r>
          </a:p>
        </p:txBody>
      </p:sp>
    </p:spTree>
    <p:extLst>
      <p:ext uri="{BB962C8B-B14F-4D97-AF65-F5344CB8AC3E}">
        <p14:creationId xmlns:p14="http://schemas.microsoft.com/office/powerpoint/2010/main" val="207489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D8D3-ABC9-4120-835A-5018D27C5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3007" r="19927" b="10850"/>
          <a:stretch/>
        </p:blipFill>
        <p:spPr>
          <a:xfrm>
            <a:off x="618565" y="1160929"/>
            <a:ext cx="7377953" cy="4536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85AB6-8990-4D05-B4DB-533C806CCFC5}"/>
              </a:ext>
            </a:extLst>
          </p:cNvPr>
          <p:cNvSpPr txBox="1"/>
          <p:nvPr/>
        </p:nvSpPr>
        <p:spPr>
          <a:xfrm>
            <a:off x="8265459" y="1506071"/>
            <a:ext cx="34603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Removing the extra rows with some columns having entry “</a:t>
            </a:r>
            <a:r>
              <a:rPr lang="en-US" sz="3200" dirty="0" err="1"/>
              <a:t>NaN</a:t>
            </a:r>
            <a:r>
              <a:rPr lang="en-US" sz="3200" dirty="0"/>
              <a:t>” (incomplete) to make dataset more workable</a:t>
            </a:r>
          </a:p>
        </p:txBody>
      </p:sp>
    </p:spTree>
    <p:extLst>
      <p:ext uri="{BB962C8B-B14F-4D97-AF65-F5344CB8AC3E}">
        <p14:creationId xmlns:p14="http://schemas.microsoft.com/office/powerpoint/2010/main" val="404440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3763-20AD-4C8A-8281-9041D282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988" y="2285977"/>
            <a:ext cx="7372024" cy="1143023"/>
          </a:xfrm>
        </p:spPr>
        <p:txBody>
          <a:bodyPr>
            <a:no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7602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860985-5350-4862-B66C-77E125E3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869576"/>
            <a:ext cx="5934508" cy="922709"/>
          </a:xfrm>
        </p:spPr>
        <p:txBody>
          <a:bodyPr>
            <a:normAutofit/>
          </a:bodyPr>
          <a:lstStyle/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covered?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B1DE24-7E98-4079-B9A1-FF08544222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16834" r="8611" b="16655"/>
          <a:stretch/>
        </p:blipFill>
        <p:spPr>
          <a:xfrm>
            <a:off x="7079097" y="869576"/>
            <a:ext cx="3968314" cy="450924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1D7ED0-4152-483F-AB90-D6BD5341F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363" y="2249485"/>
            <a:ext cx="4434637" cy="3676185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Data collection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Data Preprocessing and cleaning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Data visualization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Data statistics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Hypothesis testing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040879-AEC0-4106-A21B-6233D2CDDE0D}"/>
              </a:ext>
            </a:extLst>
          </p:cNvPr>
          <p:cNvSpPr txBox="1"/>
          <p:nvPr/>
        </p:nvSpPr>
        <p:spPr>
          <a:xfrm>
            <a:off x="1479177" y="1461246"/>
            <a:ext cx="86061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Now in this step, we have visualize the data in many graphs to compare different stats of Indian railways.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also taken some insight on Rajdhani trains.</a:t>
            </a:r>
          </a:p>
        </p:txBody>
      </p:sp>
    </p:spTree>
    <p:extLst>
      <p:ext uri="{BB962C8B-B14F-4D97-AF65-F5344CB8AC3E}">
        <p14:creationId xmlns:p14="http://schemas.microsoft.com/office/powerpoint/2010/main" val="162146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E8C4-FB38-46DD-8DDB-8A19616D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23007" r="23309" b="10719"/>
          <a:stretch/>
        </p:blipFill>
        <p:spPr>
          <a:xfrm>
            <a:off x="708211" y="1497105"/>
            <a:ext cx="6311153" cy="4545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EFBFC-7824-4D74-BA17-A10AB6D58F2E}"/>
              </a:ext>
            </a:extLst>
          </p:cNvPr>
          <p:cNvSpPr txBox="1"/>
          <p:nvPr/>
        </p:nvSpPr>
        <p:spPr>
          <a:xfrm>
            <a:off x="2286000" y="365775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 vs Time Graph for Superfast 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989D4-4182-4834-A0D6-9171DACB5DBA}"/>
              </a:ext>
            </a:extLst>
          </p:cNvPr>
          <p:cNvSpPr txBox="1"/>
          <p:nvPr/>
        </p:nvSpPr>
        <p:spPr>
          <a:xfrm>
            <a:off x="7476565" y="2384663"/>
            <a:ext cx="4087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Firstly we sorted the data for Superfast trains to make graph.</a:t>
            </a:r>
          </a:p>
        </p:txBody>
      </p:sp>
    </p:spTree>
    <p:extLst>
      <p:ext uri="{BB962C8B-B14F-4D97-AF65-F5344CB8AC3E}">
        <p14:creationId xmlns:p14="http://schemas.microsoft.com/office/powerpoint/2010/main" val="351202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0440B-53DE-4A91-A5DE-51F065BBF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2" t="25490" r="54779" b="59216"/>
          <a:stretch/>
        </p:blipFill>
        <p:spPr>
          <a:xfrm>
            <a:off x="744071" y="354105"/>
            <a:ext cx="3863790" cy="165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1993E-0417-403F-AE20-55202C8B4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40722" r="29191" b="23196"/>
          <a:stretch/>
        </p:blipFill>
        <p:spPr>
          <a:xfrm>
            <a:off x="757518" y="2384612"/>
            <a:ext cx="10676964" cy="3299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ED412-66BB-4CBD-863B-B53EC3A452C2}"/>
              </a:ext>
            </a:extLst>
          </p:cNvPr>
          <p:cNvSpPr txBox="1"/>
          <p:nvPr/>
        </p:nvSpPr>
        <p:spPr>
          <a:xfrm>
            <a:off x="5880846" y="5683624"/>
            <a:ext cx="181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B15B-EC8B-433F-B515-2CF757BF88FC}"/>
              </a:ext>
            </a:extLst>
          </p:cNvPr>
          <p:cNvSpPr txBox="1"/>
          <p:nvPr/>
        </p:nvSpPr>
        <p:spPr>
          <a:xfrm rot="16200000">
            <a:off x="-623032" y="3491769"/>
            <a:ext cx="227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Railway zone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1A44A0EE-05F1-40E0-99FB-6C63CAB6217B}"/>
              </a:ext>
            </a:extLst>
          </p:cNvPr>
          <p:cNvSpPr/>
          <p:nvPr/>
        </p:nvSpPr>
        <p:spPr>
          <a:xfrm>
            <a:off x="6992471" y="434787"/>
            <a:ext cx="394447" cy="22322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2089F-8EEA-4132-8358-FFDD70461899}"/>
              </a:ext>
            </a:extLst>
          </p:cNvPr>
          <p:cNvSpPr txBox="1"/>
          <p:nvPr/>
        </p:nvSpPr>
        <p:spPr>
          <a:xfrm>
            <a:off x="7386918" y="287108"/>
            <a:ext cx="407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this particular point, we can notice the train position in space and time</a:t>
            </a:r>
          </a:p>
        </p:txBody>
      </p:sp>
    </p:spTree>
    <p:extLst>
      <p:ext uri="{BB962C8B-B14F-4D97-AF65-F5344CB8AC3E}">
        <p14:creationId xmlns:p14="http://schemas.microsoft.com/office/powerpoint/2010/main" val="150162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1AD48-9339-4D9F-82FE-DEE6B4B8D94A}"/>
              </a:ext>
            </a:extLst>
          </p:cNvPr>
          <p:cNvSpPr txBox="1"/>
          <p:nvPr/>
        </p:nvSpPr>
        <p:spPr>
          <a:xfrm>
            <a:off x="4058262" y="0"/>
            <a:ext cx="4075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wise – Train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65A43-5EC9-4D20-A53A-88D13F9BB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7" t="28235" r="48383" b="58562"/>
          <a:stretch/>
        </p:blipFill>
        <p:spPr>
          <a:xfrm>
            <a:off x="1210235" y="1050938"/>
            <a:ext cx="4240306" cy="138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8F21D-A045-49C0-9002-D6AD4BE3A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0" t="41046" r="54044" b="22353"/>
          <a:stretch/>
        </p:blipFill>
        <p:spPr>
          <a:xfrm>
            <a:off x="1225415" y="3021106"/>
            <a:ext cx="4225126" cy="308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E932E-B3DE-43A6-9AFD-912F1C48D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41307" r="53750" b="21438"/>
          <a:stretch/>
        </p:blipFill>
        <p:spPr>
          <a:xfrm>
            <a:off x="6642845" y="3024482"/>
            <a:ext cx="4225125" cy="3080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FC5D49-DC12-4EF7-BADD-F3B6AAD4363A}"/>
              </a:ext>
            </a:extLst>
          </p:cNvPr>
          <p:cNvSpPr txBox="1"/>
          <p:nvPr/>
        </p:nvSpPr>
        <p:spPr>
          <a:xfrm>
            <a:off x="6330454" y="1268649"/>
            <a:ext cx="4849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two frames with arrival and departure times </a:t>
            </a:r>
          </a:p>
        </p:txBody>
      </p:sp>
    </p:spTree>
    <p:extLst>
      <p:ext uri="{BB962C8B-B14F-4D97-AF65-F5344CB8AC3E}">
        <p14:creationId xmlns:p14="http://schemas.microsoft.com/office/powerpoint/2010/main" val="223100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FCF98-A468-4547-B1E4-2044E3DB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6" t="41046" r="23677" b="35163"/>
          <a:stretch/>
        </p:blipFill>
        <p:spPr>
          <a:xfrm>
            <a:off x="1434353" y="143434"/>
            <a:ext cx="9681882" cy="1936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A9CB8-2109-44E7-AA09-215C4A1D0B09}"/>
              </a:ext>
            </a:extLst>
          </p:cNvPr>
          <p:cNvSpPr txBox="1"/>
          <p:nvPr/>
        </p:nvSpPr>
        <p:spPr>
          <a:xfrm>
            <a:off x="470647" y="2326975"/>
            <a:ext cx="11250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Now dividing the both frame in six frames by taking time interval of 4 hrs.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9A64E-0421-4203-9B61-9AA59721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6" t="27712" r="56103" b="35817"/>
          <a:stretch/>
        </p:blipFill>
        <p:spPr>
          <a:xfrm>
            <a:off x="331693" y="3254189"/>
            <a:ext cx="2617695" cy="2501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E39B6-B1D3-4447-AE80-AA19CADD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3" t="37255" r="54412" b="26274"/>
          <a:stretch/>
        </p:blipFill>
        <p:spPr>
          <a:xfrm>
            <a:off x="3200399" y="3254189"/>
            <a:ext cx="2805953" cy="2501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55D4D-2AFA-489F-AF61-7E1F921B8A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8236" r="56029" b="35293"/>
          <a:stretch/>
        </p:blipFill>
        <p:spPr>
          <a:xfrm>
            <a:off x="6185650" y="3254188"/>
            <a:ext cx="2617696" cy="2501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9352-8D2F-48AB-B3F0-0CA364E42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36994" r="53823" b="26536"/>
          <a:stretch/>
        </p:blipFill>
        <p:spPr>
          <a:xfrm>
            <a:off x="9063317" y="3254188"/>
            <a:ext cx="2913529" cy="2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E1BA3-49CE-4641-89EE-7EA3DC76D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37778" r="50000" b="44967"/>
          <a:stretch/>
        </p:blipFill>
        <p:spPr>
          <a:xfrm>
            <a:off x="1658471" y="233082"/>
            <a:ext cx="4697506" cy="1936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D2219-857F-44DD-852C-2D5D5619C530}"/>
              </a:ext>
            </a:extLst>
          </p:cNvPr>
          <p:cNvSpPr txBox="1"/>
          <p:nvPr/>
        </p:nvSpPr>
        <p:spPr>
          <a:xfrm>
            <a:off x="6938683" y="421341"/>
            <a:ext cx="4365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Counting no of trains in each time frame of 4 hrs.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BF884-05CA-4865-BCA2-77D05F2C5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t="55556" r="41617" b="12549"/>
          <a:stretch/>
        </p:blipFill>
        <p:spPr>
          <a:xfrm>
            <a:off x="1658471" y="2868706"/>
            <a:ext cx="6185647" cy="3469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B5D67-2CFA-4AFB-92F3-0603922033B3}"/>
              </a:ext>
            </a:extLst>
          </p:cNvPr>
          <p:cNvSpPr txBox="1"/>
          <p:nvPr/>
        </p:nvSpPr>
        <p:spPr>
          <a:xfrm>
            <a:off x="8068235" y="3671047"/>
            <a:ext cx="3532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Now plotting the graph of Time wise – Train traffic </a:t>
            </a:r>
          </a:p>
        </p:txBody>
      </p:sp>
    </p:spTree>
    <p:extLst>
      <p:ext uri="{BB962C8B-B14F-4D97-AF65-F5344CB8AC3E}">
        <p14:creationId xmlns:p14="http://schemas.microsoft.com/office/powerpoint/2010/main" val="210703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B691-57C9-474D-846B-6878C8860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3987" r="21765" b="17647"/>
          <a:stretch/>
        </p:blipFill>
        <p:spPr>
          <a:xfrm>
            <a:off x="1532964" y="824753"/>
            <a:ext cx="9126071" cy="52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4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6FA83-6B66-4E23-8173-D8CDD678E5CA}"/>
              </a:ext>
            </a:extLst>
          </p:cNvPr>
          <p:cNvSpPr txBox="1"/>
          <p:nvPr/>
        </p:nvSpPr>
        <p:spPr>
          <a:xfrm>
            <a:off x="2873194" y="0"/>
            <a:ext cx="6445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different types of trains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F0664-64E6-4B5F-87CC-2526BA125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34379" r="47132" b="38432"/>
          <a:stretch/>
        </p:blipFill>
        <p:spPr>
          <a:xfrm>
            <a:off x="2261350" y="1685365"/>
            <a:ext cx="766929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8008B-1C25-4BA8-AA01-3078A045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6" t="26797" r="21838" b="12157"/>
          <a:stretch/>
        </p:blipFill>
        <p:spPr>
          <a:xfrm>
            <a:off x="1595719" y="528918"/>
            <a:ext cx="9269506" cy="54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94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B3236-D2BE-410A-9ED8-3C9F1E0A847E}"/>
              </a:ext>
            </a:extLst>
          </p:cNvPr>
          <p:cNvSpPr txBox="1"/>
          <p:nvPr/>
        </p:nvSpPr>
        <p:spPr>
          <a:xfrm>
            <a:off x="4179065" y="116542"/>
            <a:ext cx="3833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20 busiest stations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374D-8A7F-4206-9FAD-0D04C4B7F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6" t="38431" r="40882" b="33987"/>
          <a:stretch/>
        </p:blipFill>
        <p:spPr>
          <a:xfrm>
            <a:off x="1013010" y="878540"/>
            <a:ext cx="4473389" cy="2250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A81E86-888B-485B-9D31-58275141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5" t="35686" r="41544" b="50000"/>
          <a:stretch/>
        </p:blipFill>
        <p:spPr>
          <a:xfrm>
            <a:off x="6600993" y="1066800"/>
            <a:ext cx="4846936" cy="158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9527E-A6F4-4464-A291-5DC9C2CB4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46536" r="47573" b="32222"/>
          <a:stretch/>
        </p:blipFill>
        <p:spPr>
          <a:xfrm>
            <a:off x="1855695" y="3666564"/>
            <a:ext cx="7360024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8375-8E6C-4B8F-AF9D-8178437E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759" y="2532529"/>
            <a:ext cx="6444900" cy="896471"/>
          </a:xfrm>
        </p:spPr>
        <p:txBody>
          <a:bodyPr>
            <a:no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12415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B2436-7798-4E38-A00B-39E33427C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40000" r="36765" b="17124"/>
          <a:stretch/>
        </p:blipFill>
        <p:spPr>
          <a:xfrm>
            <a:off x="1819835" y="1017494"/>
            <a:ext cx="8552330" cy="48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58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53A77-3D04-4877-A194-62D719097DC4}"/>
              </a:ext>
            </a:extLst>
          </p:cNvPr>
          <p:cNvSpPr txBox="1"/>
          <p:nvPr/>
        </p:nvSpPr>
        <p:spPr>
          <a:xfrm>
            <a:off x="2521720" y="358589"/>
            <a:ext cx="7148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Distribution of number of stations in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16557-EC3A-46F3-8230-C73E584C9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37908" r="20684" b="37386"/>
          <a:stretch/>
        </p:blipFill>
        <p:spPr>
          <a:xfrm>
            <a:off x="1550894" y="2017058"/>
            <a:ext cx="8946776" cy="28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FB0A4-1EEC-49B4-8020-DAAEDBE6B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5752" r="22279" b="12811"/>
          <a:stretch/>
        </p:blipFill>
        <p:spPr>
          <a:xfrm>
            <a:off x="1317812" y="233083"/>
            <a:ext cx="955637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27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4377B-A221-4DAC-81A0-A1B50838841E}"/>
              </a:ext>
            </a:extLst>
          </p:cNvPr>
          <p:cNvSpPr txBox="1"/>
          <p:nvPr/>
        </p:nvSpPr>
        <p:spPr>
          <a:xfrm>
            <a:off x="1928288" y="259976"/>
            <a:ext cx="8335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number of stations in Railway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A0DEC-4882-4F5C-9A7F-3F9FEBF1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5" t="33203" r="21251" b="45098"/>
          <a:stretch/>
        </p:blipFill>
        <p:spPr>
          <a:xfrm>
            <a:off x="1806826" y="2044987"/>
            <a:ext cx="8578347" cy="27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05F86-110D-4D2D-B7C0-067D7762B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4" t="26536" r="21838" b="11895"/>
          <a:stretch/>
        </p:blipFill>
        <p:spPr>
          <a:xfrm>
            <a:off x="1649506" y="640976"/>
            <a:ext cx="8892988" cy="5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8EAF6-CE7C-4D03-8E04-6444D6CAFE01}"/>
              </a:ext>
            </a:extLst>
          </p:cNvPr>
          <p:cNvSpPr txBox="1"/>
          <p:nvPr/>
        </p:nvSpPr>
        <p:spPr>
          <a:xfrm>
            <a:off x="2062940" y="0"/>
            <a:ext cx="80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number of states in Railway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7F4F0-7B10-42EE-8740-376FDF076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0" t="30588" r="47574" b="52679"/>
          <a:stretch/>
        </p:blipFill>
        <p:spPr>
          <a:xfrm>
            <a:off x="1398493" y="762000"/>
            <a:ext cx="4858871" cy="156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C2223-9001-4D2F-B964-B000A4A47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47189" r="41470" b="21700"/>
          <a:stretch/>
        </p:blipFill>
        <p:spPr>
          <a:xfrm>
            <a:off x="1398493" y="2653553"/>
            <a:ext cx="9502589" cy="36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3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28C29-6A21-476F-A7A7-AECDE3CAB8C5}"/>
              </a:ext>
            </a:extLst>
          </p:cNvPr>
          <p:cNvSpPr txBox="1"/>
          <p:nvPr/>
        </p:nvSpPr>
        <p:spPr>
          <a:xfrm>
            <a:off x="1667435" y="0"/>
            <a:ext cx="924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Stations from which most trains </a:t>
            </a:r>
            <a:r>
              <a:rPr lang="en-US" sz="32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orginates</a:t>
            </a: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E04E1-6B0F-4BAE-B01A-7904534F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7" t="18823" r="41544" b="63660"/>
          <a:stretch/>
        </p:blipFill>
        <p:spPr>
          <a:xfrm>
            <a:off x="3523216" y="815788"/>
            <a:ext cx="5531224" cy="166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EA1F2-9461-4672-B9AA-544AAD8E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6209" r="27206" b="14510"/>
          <a:stretch/>
        </p:blipFill>
        <p:spPr>
          <a:xfrm>
            <a:off x="1479176" y="2684929"/>
            <a:ext cx="9341224" cy="38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5A513-4F72-443C-8F56-62AAF1CD0EB8}"/>
              </a:ext>
            </a:extLst>
          </p:cNvPr>
          <p:cNvSpPr txBox="1"/>
          <p:nvPr/>
        </p:nvSpPr>
        <p:spPr>
          <a:xfrm>
            <a:off x="1866476" y="0"/>
            <a:ext cx="845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Number of days of journey of trains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611D8-C8E4-4EAB-97E9-102FF28CA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27451" r="39559" b="57516"/>
          <a:stretch/>
        </p:blipFill>
        <p:spPr>
          <a:xfrm>
            <a:off x="3334869" y="717176"/>
            <a:ext cx="5522259" cy="147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F85BC-5AAF-43DB-9C55-E355BF3F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42745" r="27353" b="8627"/>
          <a:stretch/>
        </p:blipFill>
        <p:spPr>
          <a:xfrm>
            <a:off x="1380565" y="2510117"/>
            <a:ext cx="9117106" cy="37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8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82AD9-12B2-40AF-AF8E-8AE48BB2BF50}"/>
              </a:ext>
            </a:extLst>
          </p:cNvPr>
          <p:cNvSpPr txBox="1"/>
          <p:nvPr/>
        </p:nvSpPr>
        <p:spPr>
          <a:xfrm>
            <a:off x="3715925" y="170330"/>
            <a:ext cx="476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 on Rajdhani Trains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A8714-576A-45F2-A817-3CD94BB3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3" t="23137" r="24411" b="10719"/>
          <a:stretch/>
        </p:blipFill>
        <p:spPr>
          <a:xfrm>
            <a:off x="2106706" y="1120588"/>
            <a:ext cx="8633012" cy="5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1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B6678-CDF3-4B80-AEC7-4698B0A02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25360" r="24853" b="7712"/>
          <a:stretch/>
        </p:blipFill>
        <p:spPr>
          <a:xfrm>
            <a:off x="1680883" y="636494"/>
            <a:ext cx="8830234" cy="55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11A691-3042-4706-9A4D-19830BB7D2B3}"/>
              </a:ext>
            </a:extLst>
          </p:cNvPr>
          <p:cNvSpPr txBox="1"/>
          <p:nvPr/>
        </p:nvSpPr>
        <p:spPr>
          <a:xfrm>
            <a:off x="1582270" y="117466"/>
            <a:ext cx="92381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We have taken the data on Indian railways for our project from the following link-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https://www.kaggle.com/sripaadsrinivasan/indian-railways-dataset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were three datasets namely “schedules”, “stations”, “trains”. In the next step we have cleaned the data.</a:t>
            </a:r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026338A5-695A-4E05-A40A-FB1327981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" b="14126"/>
          <a:stretch/>
        </p:blipFill>
        <p:spPr>
          <a:xfrm>
            <a:off x="1880567" y="2599766"/>
            <a:ext cx="8769503" cy="36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45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E9B96-9691-4DAD-988F-100C33AD6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3" t="23268" r="24559" b="9412"/>
          <a:stretch/>
        </p:blipFill>
        <p:spPr>
          <a:xfrm>
            <a:off x="1290918" y="600636"/>
            <a:ext cx="9646023" cy="54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BC2EB-CD3F-4C6F-A7F5-DA4BFA4C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9347" r="24338" b="13987"/>
          <a:stretch/>
        </p:blipFill>
        <p:spPr>
          <a:xfrm>
            <a:off x="1250576" y="591671"/>
            <a:ext cx="9690847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9F6E1-FBC1-4B9A-A581-600BA958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22092" r="24632" b="10719"/>
          <a:stretch/>
        </p:blipFill>
        <p:spPr>
          <a:xfrm>
            <a:off x="1272988" y="546847"/>
            <a:ext cx="9646024" cy="57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76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FA6DF-8C4C-4B2A-ABF0-8C95DA1E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24837" r="24706" b="8104"/>
          <a:stretch/>
        </p:blipFill>
        <p:spPr>
          <a:xfrm>
            <a:off x="1223682" y="614082"/>
            <a:ext cx="9744636" cy="56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6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9C719-7095-4175-BC17-3E9C430F4216}"/>
              </a:ext>
            </a:extLst>
          </p:cNvPr>
          <p:cNvSpPr txBox="1"/>
          <p:nvPr/>
        </p:nvSpPr>
        <p:spPr>
          <a:xfrm>
            <a:off x="2734182" y="2228671"/>
            <a:ext cx="6723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STATISTICS</a:t>
            </a:r>
          </a:p>
        </p:txBody>
      </p:sp>
    </p:spTree>
    <p:extLst>
      <p:ext uri="{BB962C8B-B14F-4D97-AF65-F5344CB8AC3E}">
        <p14:creationId xmlns:p14="http://schemas.microsoft.com/office/powerpoint/2010/main" val="132074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CDDEC-B889-4AC8-A4F4-C6AC03C06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23530" r="35515" b="48366"/>
          <a:stretch/>
        </p:blipFill>
        <p:spPr>
          <a:xfrm>
            <a:off x="1156448" y="304801"/>
            <a:ext cx="6714564" cy="2375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49108-20D8-4753-B7C6-FD48CB320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8" t="51111" r="43014" b="10458"/>
          <a:stretch/>
        </p:blipFill>
        <p:spPr>
          <a:xfrm>
            <a:off x="1156448" y="3092823"/>
            <a:ext cx="8964705" cy="326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8F1BFD-AA28-48A4-80B9-A0B1A637C836}"/>
              </a:ext>
            </a:extLst>
          </p:cNvPr>
          <p:cNvSpPr txBox="1"/>
          <p:nvPr/>
        </p:nvSpPr>
        <p:spPr>
          <a:xfrm>
            <a:off x="8346141" y="403411"/>
            <a:ext cx="3388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time duration of different types of trains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2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7CD85-5104-4ABB-BDD3-94CE4B34A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8" t="28235" r="37206" b="43922"/>
          <a:stretch/>
        </p:blipFill>
        <p:spPr>
          <a:xfrm>
            <a:off x="1272988" y="259977"/>
            <a:ext cx="5791200" cy="217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7A6E1-8892-42D6-BAEE-24C00FD0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56209" r="43235" b="5882"/>
          <a:stretch/>
        </p:blipFill>
        <p:spPr>
          <a:xfrm>
            <a:off x="1272988" y="3119717"/>
            <a:ext cx="7799294" cy="324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381A4-5FCE-4628-A778-819CB6539BCC}"/>
              </a:ext>
            </a:extLst>
          </p:cNvPr>
          <p:cNvSpPr txBox="1"/>
          <p:nvPr/>
        </p:nvSpPr>
        <p:spPr>
          <a:xfrm>
            <a:off x="7960658" y="224514"/>
            <a:ext cx="3388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distance travelled by different types of trains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05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FD20-5CF4-4879-8ED5-E1D9E9733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50000" r="39412" b="15425"/>
          <a:stretch/>
        </p:blipFill>
        <p:spPr>
          <a:xfrm>
            <a:off x="1281952" y="623047"/>
            <a:ext cx="6669741" cy="216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8803C-17B6-4D3E-9C4B-A2AAB695B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30196" r="42720" b="13464"/>
          <a:stretch/>
        </p:blipFill>
        <p:spPr>
          <a:xfrm>
            <a:off x="1730188" y="2895600"/>
            <a:ext cx="8104093" cy="361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6E662-6229-4EEB-B4AB-373F743B47D4}"/>
              </a:ext>
            </a:extLst>
          </p:cNvPr>
          <p:cNvSpPr txBox="1"/>
          <p:nvPr/>
        </p:nvSpPr>
        <p:spPr>
          <a:xfrm rot="16200000">
            <a:off x="690801" y="4517322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94A37-4A8B-469A-9CDD-BD37FF5A73FE}"/>
              </a:ext>
            </a:extLst>
          </p:cNvPr>
          <p:cNvSpPr txBox="1"/>
          <p:nvPr/>
        </p:nvSpPr>
        <p:spPr>
          <a:xfrm>
            <a:off x="8579225" y="623047"/>
            <a:ext cx="32272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average speed of different types of trains.</a:t>
            </a:r>
          </a:p>
        </p:txBody>
      </p:sp>
    </p:spTree>
    <p:extLst>
      <p:ext uri="{BB962C8B-B14F-4D97-AF65-F5344CB8AC3E}">
        <p14:creationId xmlns:p14="http://schemas.microsoft.com/office/powerpoint/2010/main" val="2687544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C3280-A5C5-48BB-A5AB-B547ADCFF2DF}"/>
              </a:ext>
            </a:extLst>
          </p:cNvPr>
          <p:cNvSpPr txBox="1"/>
          <p:nvPr/>
        </p:nvSpPr>
        <p:spPr>
          <a:xfrm>
            <a:off x="2353235" y="367553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average speed of trains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953F9-9958-4B26-B7FC-97794E8B9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5" t="43137" r="24264" b="21699"/>
          <a:stretch/>
        </p:blipFill>
        <p:spPr>
          <a:xfrm>
            <a:off x="439269" y="1447800"/>
            <a:ext cx="7153835" cy="3962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890067-75C1-462F-812F-C760B46A3C04}"/>
              </a:ext>
            </a:extLst>
          </p:cNvPr>
          <p:cNvSpPr/>
          <p:nvPr/>
        </p:nvSpPr>
        <p:spPr>
          <a:xfrm>
            <a:off x="6938682" y="2259106"/>
            <a:ext cx="493059" cy="285077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E7FC2-08DC-4BFC-8804-D8FF9C9C2B39}"/>
              </a:ext>
            </a:extLst>
          </p:cNvPr>
          <p:cNvSpPr txBox="1"/>
          <p:nvPr/>
        </p:nvSpPr>
        <p:spPr>
          <a:xfrm>
            <a:off x="7969624" y="1739153"/>
            <a:ext cx="40520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Finding the Average speed by dividing distance by total time</a:t>
            </a:r>
          </a:p>
        </p:txBody>
      </p:sp>
    </p:spTree>
    <p:extLst>
      <p:ext uri="{BB962C8B-B14F-4D97-AF65-F5344CB8AC3E}">
        <p14:creationId xmlns:p14="http://schemas.microsoft.com/office/powerpoint/2010/main" val="2073853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E48A3-4019-4078-97A7-EC30F935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19215" r="41838" b="63530"/>
          <a:stretch/>
        </p:blipFill>
        <p:spPr>
          <a:xfrm>
            <a:off x="775446" y="421341"/>
            <a:ext cx="5221942" cy="1506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96EB-2CCF-477B-B817-1BBD1FE5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7" t="36209" r="24117" b="9019"/>
          <a:stretch/>
        </p:blipFill>
        <p:spPr>
          <a:xfrm>
            <a:off x="775446" y="2205317"/>
            <a:ext cx="6889377" cy="4312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97DFE-CADE-430C-BF65-D290CB4E83AD}"/>
              </a:ext>
            </a:extLst>
          </p:cNvPr>
          <p:cNvSpPr txBox="1"/>
          <p:nvPr/>
        </p:nvSpPr>
        <p:spPr>
          <a:xfrm>
            <a:off x="8175811" y="3164158"/>
            <a:ext cx="35500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Fact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Fastest train - The New Delhi-Bhopal Shatabdi Express having top speed 150 kmph.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Slowest train – The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Nilgiri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Express having average speed of 10 kmph.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07C06-1834-4E02-A7A0-1D056FE90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38039" r="60221" b="40784"/>
          <a:stretch/>
        </p:blipFill>
        <p:spPr>
          <a:xfrm>
            <a:off x="6754905" y="340659"/>
            <a:ext cx="4262719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0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52A83A-C366-4FCF-B09B-D0F1DC7B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3917"/>
            <a:ext cx="9905998" cy="1990165"/>
          </a:xfrm>
        </p:spPr>
        <p:txBody>
          <a:bodyPr>
            <a:noAutofit/>
          </a:bodyPr>
          <a:lstStyle/>
          <a:p>
            <a:pPr algn="ctr"/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 and cleaning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029535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3D7AC-57A5-42B2-90DE-BD9221A123A6}"/>
              </a:ext>
            </a:extLst>
          </p:cNvPr>
          <p:cNvSpPr txBox="1"/>
          <p:nvPr/>
        </p:nvSpPr>
        <p:spPr>
          <a:xfrm>
            <a:off x="2569265" y="0"/>
            <a:ext cx="705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Distance travelled by Trains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E32B6-846F-4E37-A716-EF070095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3" t="20915" r="40582" b="61307"/>
          <a:stretch/>
        </p:blipFill>
        <p:spPr>
          <a:xfrm>
            <a:off x="685799" y="771998"/>
            <a:ext cx="5208494" cy="1506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BB509-63D8-47DD-873C-A57D459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6" t="38039" r="23897" b="6536"/>
          <a:stretch/>
        </p:blipFill>
        <p:spPr>
          <a:xfrm>
            <a:off x="1281953" y="2465293"/>
            <a:ext cx="9959788" cy="3953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2A1CB-ABF7-4FAE-BCA3-2256528A9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0849" r="59191" b="47190"/>
          <a:stretch/>
        </p:blipFill>
        <p:spPr>
          <a:xfrm>
            <a:off x="6391834" y="584775"/>
            <a:ext cx="4589931" cy="17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42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1700B-C19A-42F2-BC99-28157F118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22092" r="43750" b="60915"/>
          <a:stretch/>
        </p:blipFill>
        <p:spPr>
          <a:xfrm>
            <a:off x="699245" y="908113"/>
            <a:ext cx="5244354" cy="1389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3A218-17B4-4E2D-90DC-33D34DF54F9A}"/>
              </a:ext>
            </a:extLst>
          </p:cNvPr>
          <p:cNvSpPr txBox="1"/>
          <p:nvPr/>
        </p:nvSpPr>
        <p:spPr>
          <a:xfrm>
            <a:off x="2672800" y="0"/>
            <a:ext cx="654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Time taken by trains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F0E4A-EB7A-43AD-9EA0-6077DEA3A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38954" r="24422" b="5490"/>
          <a:stretch/>
        </p:blipFill>
        <p:spPr>
          <a:xfrm>
            <a:off x="1264022" y="2559425"/>
            <a:ext cx="9950826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255A1-EF7B-42ED-A31C-DFAB42DD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3503" r="59412" b="46236"/>
          <a:stretch/>
        </p:blipFill>
        <p:spPr>
          <a:xfrm>
            <a:off x="7010399" y="717176"/>
            <a:ext cx="3567953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8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000D9-6019-4774-92AE-907090AF54D2}"/>
              </a:ext>
            </a:extLst>
          </p:cNvPr>
          <p:cNvSpPr txBox="1"/>
          <p:nvPr/>
        </p:nvSpPr>
        <p:spPr>
          <a:xfrm>
            <a:off x="3068568" y="2413337"/>
            <a:ext cx="6054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973875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27984-0E00-4693-9BA3-5D704B4D3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25360" r="36839" b="7451"/>
          <a:stretch/>
        </p:blipFill>
        <p:spPr>
          <a:xfrm>
            <a:off x="1452281" y="412376"/>
            <a:ext cx="7091084" cy="5728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6A072-48EB-41D7-912C-FB319C4CF044}"/>
              </a:ext>
            </a:extLst>
          </p:cNvPr>
          <p:cNvSpPr txBox="1"/>
          <p:nvPr/>
        </p:nvSpPr>
        <p:spPr>
          <a:xfrm>
            <a:off x="8794377" y="1156447"/>
            <a:ext cx="2779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 Hypothesis of this data is that the average speed of MEMU trains is 40 kmph. </a:t>
            </a:r>
          </a:p>
        </p:txBody>
      </p:sp>
    </p:spTree>
    <p:extLst>
      <p:ext uri="{BB962C8B-B14F-4D97-AF65-F5344CB8AC3E}">
        <p14:creationId xmlns:p14="http://schemas.microsoft.com/office/powerpoint/2010/main" val="1571257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974D7-8410-4D31-B0ED-AD5E47A4D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23660" r="37941" b="6406"/>
          <a:stretch/>
        </p:blipFill>
        <p:spPr>
          <a:xfrm>
            <a:off x="1380565" y="573742"/>
            <a:ext cx="6535270" cy="5602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0D915-F5D2-4E06-BA63-D85CF41CB30E}"/>
              </a:ext>
            </a:extLst>
          </p:cNvPr>
          <p:cNvSpPr txBox="1"/>
          <p:nvPr/>
        </p:nvSpPr>
        <p:spPr>
          <a:xfrm>
            <a:off x="8507506" y="1568823"/>
            <a:ext cx="2779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 Hypothesis of this data is that the average speed of Rajdhani trains is 80 kmph. </a:t>
            </a:r>
          </a:p>
        </p:txBody>
      </p:sp>
    </p:spTree>
    <p:extLst>
      <p:ext uri="{BB962C8B-B14F-4D97-AF65-F5344CB8AC3E}">
        <p14:creationId xmlns:p14="http://schemas.microsoft.com/office/powerpoint/2010/main" val="7548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5BF6E-FD1D-40D1-8C63-51092B584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24706" r="40368" b="11112"/>
          <a:stretch/>
        </p:blipFill>
        <p:spPr>
          <a:xfrm>
            <a:off x="1416422" y="484093"/>
            <a:ext cx="7010401" cy="564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7973D-B959-4F53-BAB2-7D2B80CDA561}"/>
              </a:ext>
            </a:extLst>
          </p:cNvPr>
          <p:cNvSpPr txBox="1"/>
          <p:nvPr/>
        </p:nvSpPr>
        <p:spPr>
          <a:xfrm>
            <a:off x="8633013" y="1210236"/>
            <a:ext cx="2779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 Hypothesis of this data is that the average speed of Passenger trains is 36 kmph. </a:t>
            </a:r>
          </a:p>
        </p:txBody>
      </p:sp>
    </p:spTree>
    <p:extLst>
      <p:ext uri="{BB962C8B-B14F-4D97-AF65-F5344CB8AC3E}">
        <p14:creationId xmlns:p14="http://schemas.microsoft.com/office/powerpoint/2010/main" val="1538415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F322B-7CEE-4EF1-B731-8DDDE8EFE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24968" r="43309" b="7974"/>
          <a:stretch/>
        </p:blipFill>
        <p:spPr>
          <a:xfrm>
            <a:off x="1497105" y="152398"/>
            <a:ext cx="5853953" cy="4598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5A432-A81D-4337-AA7F-795193102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8" t="54248" r="43235" b="23660"/>
          <a:stretch/>
        </p:blipFill>
        <p:spPr>
          <a:xfrm>
            <a:off x="1497106" y="5020235"/>
            <a:ext cx="5853952" cy="15150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2BA2A641-0068-4BB5-8010-EBF63F9B3F16}"/>
              </a:ext>
            </a:extLst>
          </p:cNvPr>
          <p:cNvSpPr/>
          <p:nvPr/>
        </p:nvSpPr>
        <p:spPr>
          <a:xfrm>
            <a:off x="7207624" y="5446059"/>
            <a:ext cx="2286000" cy="3316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A4E6D-4468-49DE-9F3E-07C53F03218A}"/>
              </a:ext>
            </a:extLst>
          </p:cNvPr>
          <p:cNvSpPr txBox="1"/>
          <p:nvPr/>
        </p:nvSpPr>
        <p:spPr>
          <a:xfrm>
            <a:off x="8014447" y="3966463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Since p-value is close to 0 we are rejecting the null hypothesis and accepting the alternate one.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799BB-EF29-42B0-9B38-F5B593317B90}"/>
              </a:ext>
            </a:extLst>
          </p:cNvPr>
          <p:cNvSpPr txBox="1"/>
          <p:nvPr/>
        </p:nvSpPr>
        <p:spPr>
          <a:xfrm>
            <a:off x="7557247" y="635963"/>
            <a:ext cx="4052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Shapiro wilk test is used to identify whether the distribution for the dataset is normal or not.</a:t>
            </a:r>
          </a:p>
        </p:txBody>
      </p:sp>
    </p:spTree>
    <p:extLst>
      <p:ext uri="{BB962C8B-B14F-4D97-AF65-F5344CB8AC3E}">
        <p14:creationId xmlns:p14="http://schemas.microsoft.com/office/powerpoint/2010/main" val="3415459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3830AB-0396-4F22-9A77-6A0CC2971671}"/>
              </a:ext>
            </a:extLst>
          </p:cNvPr>
          <p:cNvSpPr txBox="1"/>
          <p:nvPr/>
        </p:nvSpPr>
        <p:spPr>
          <a:xfrm>
            <a:off x="3926541" y="251012"/>
            <a:ext cx="4156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GROUP - 20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C1A47-4A8E-4712-8557-F726D0328DDA}"/>
              </a:ext>
            </a:extLst>
          </p:cNvPr>
          <p:cNvSpPr txBox="1"/>
          <p:nvPr/>
        </p:nvSpPr>
        <p:spPr>
          <a:xfrm>
            <a:off x="1111623" y="1843950"/>
            <a:ext cx="62215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–</a:t>
            </a:r>
          </a:p>
          <a:p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ADITYA BABERWAL 2001ME07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BHAVESH BHOUTMANGE 2001ME14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KRISHNA RAJ 2001ME35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MANAV AGARWAL 2001ME38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PARVESH KUMAR 2001ME44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ROSHAN KISHORE 2001ME62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F6743-68C5-4546-A907-BDD8271B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4" y="1448631"/>
            <a:ext cx="4865263" cy="2421048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Graphic 8" descr="Grinning face with no fill">
            <a:extLst>
              <a:ext uri="{FF2B5EF4-FFF2-40B4-BE49-F238E27FC236}">
                <a16:creationId xmlns:a16="http://schemas.microsoft.com/office/drawing/2014/main" id="{E202B84B-0738-40C2-AE4E-2BB03440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5390" y="3869679"/>
            <a:ext cx="1352550" cy="1352550"/>
          </a:xfrm>
          <a:prstGeom prst="rect">
            <a:avLst/>
          </a:prstGeom>
          <a:effectLst>
            <a:glow rad="127000">
              <a:schemeClr val="accent6">
                <a:lumMod val="75000"/>
                <a:alpha val="21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773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F6415-7E13-49EB-B11A-DA098A6B641A}"/>
              </a:ext>
            </a:extLst>
          </p:cNvPr>
          <p:cNvSpPr txBox="1"/>
          <p:nvPr/>
        </p:nvSpPr>
        <p:spPr>
          <a:xfrm>
            <a:off x="1864658" y="1631576"/>
            <a:ext cx="8848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 this, we have processed the data and removed the unnecessary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data was also sorted and made into a more workable and readable format.</a:t>
            </a:r>
          </a:p>
        </p:txBody>
      </p:sp>
    </p:spTree>
    <p:extLst>
      <p:ext uri="{BB962C8B-B14F-4D97-AF65-F5344CB8AC3E}">
        <p14:creationId xmlns:p14="http://schemas.microsoft.com/office/powerpoint/2010/main" val="422142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EE24E-9A4F-4FB3-BBA1-7F8A9A12C0D7}"/>
              </a:ext>
            </a:extLst>
          </p:cNvPr>
          <p:cNvSpPr txBox="1"/>
          <p:nvPr/>
        </p:nvSpPr>
        <p:spPr>
          <a:xfrm>
            <a:off x="2236693" y="376519"/>
            <a:ext cx="809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OF “SCHEDULES” DATAFILE 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3D528-0526-471C-BEF8-0F77A3B6683F}"/>
              </a:ext>
            </a:extLst>
          </p:cNvPr>
          <p:cNvSpPr txBox="1"/>
          <p:nvPr/>
        </p:nvSpPr>
        <p:spPr>
          <a:xfrm>
            <a:off x="8028174" y="2521059"/>
            <a:ext cx="3214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Opening the datafile using pandas in </a:t>
            </a:r>
            <a:r>
              <a:rPr lang="en-US" sz="2800" dirty="0" err="1"/>
              <a:t>jupyter</a:t>
            </a:r>
            <a:r>
              <a:rPr lang="en-US" sz="2800" dirty="0"/>
              <a:t> notebook.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812E3-3B71-4D09-8F51-552A16E58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t="23741" r="13426" b="18465"/>
          <a:stretch/>
        </p:blipFill>
        <p:spPr>
          <a:xfrm>
            <a:off x="1210234" y="1470213"/>
            <a:ext cx="6289021" cy="38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5919-251C-45CC-81E0-65954FEE5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0" t="26274" r="14411" b="18039"/>
          <a:stretch/>
        </p:blipFill>
        <p:spPr>
          <a:xfrm>
            <a:off x="349624" y="1004047"/>
            <a:ext cx="7315200" cy="484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E78E3-EFD2-4EB3-99AC-EACE1C3A44EA}"/>
              </a:ext>
            </a:extLst>
          </p:cNvPr>
          <p:cNvSpPr txBox="1"/>
          <p:nvPr/>
        </p:nvSpPr>
        <p:spPr>
          <a:xfrm>
            <a:off x="7947749" y="1015701"/>
            <a:ext cx="38946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Storing the indices of entries that had “None” in both arrival and departure headings.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Dropping the rows using the indices obtained.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89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4AD0F-9605-4939-B9C9-9BF5DA8EF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4183" r="18235" b="10589"/>
          <a:stretch/>
        </p:blipFill>
        <p:spPr>
          <a:xfrm>
            <a:off x="573743" y="878541"/>
            <a:ext cx="7100046" cy="5002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BD2DC-DADC-40E9-91BE-E73640633566}"/>
              </a:ext>
            </a:extLst>
          </p:cNvPr>
          <p:cNvSpPr txBox="1"/>
          <p:nvPr/>
        </p:nvSpPr>
        <p:spPr>
          <a:xfrm>
            <a:off x="8023410" y="1179091"/>
            <a:ext cx="3594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Replacing the entry “None” by “0” in the arrival column (trains start from there).</a:t>
            </a:r>
          </a:p>
          <a:p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Replacing the entry “None” by “Ending” in the departure column (trains terminate there). </a:t>
            </a:r>
          </a:p>
        </p:txBody>
      </p:sp>
    </p:spTree>
    <p:extLst>
      <p:ext uri="{BB962C8B-B14F-4D97-AF65-F5344CB8AC3E}">
        <p14:creationId xmlns:p14="http://schemas.microsoft.com/office/powerpoint/2010/main" val="4219284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488</TotalTime>
  <Words>776</Words>
  <Application>Microsoft Office PowerPoint</Application>
  <PresentationFormat>Widescreen</PresentationFormat>
  <Paragraphs>90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 New</vt:lpstr>
      <vt:lpstr>Tw Cen MT</vt:lpstr>
      <vt:lpstr>Wingdings</vt:lpstr>
      <vt:lpstr>Circuit</vt:lpstr>
      <vt:lpstr>Data analysis on Indian railways</vt:lpstr>
      <vt:lpstr>What is covered?</vt:lpstr>
      <vt:lpstr>Data collection</vt:lpstr>
      <vt:lpstr>PowerPoint Presentation</vt:lpstr>
      <vt:lpstr>Data Preprocessing and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on Indian railways</dc:title>
  <dc:creator>Manav Agarwal</dc:creator>
  <cp:lastModifiedBy>Manav Agarwal</cp:lastModifiedBy>
  <cp:revision>5</cp:revision>
  <dcterms:created xsi:type="dcterms:W3CDTF">2022-03-19T10:49:24Z</dcterms:created>
  <dcterms:modified xsi:type="dcterms:W3CDTF">2022-03-20T15:33:01Z</dcterms:modified>
</cp:coreProperties>
</file>